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9" r:id="rId3"/>
    <p:sldId id="258" r:id="rId4"/>
    <p:sldId id="273" r:id="rId5"/>
    <p:sldId id="260" r:id="rId6"/>
    <p:sldId id="262" r:id="rId7"/>
    <p:sldId id="263" r:id="rId8"/>
    <p:sldId id="261" r:id="rId9"/>
    <p:sldId id="269" r:id="rId10"/>
    <p:sldId id="268" r:id="rId11"/>
    <p:sldId id="270" r:id="rId12"/>
    <p:sldId id="272"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7" d="100"/>
          <a:sy n="87" d="100"/>
        </p:scale>
        <p:origin x="3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983562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50004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3124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112351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55244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315928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612757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75609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89717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08-11-2022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61599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3814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A7CEB6-2937-44DD-A2AD-BF6EC8280F73}" type="datetimeFigureOut">
              <a:rPr lang="en-IN" smtClean="0"/>
              <a:t>08-11-2022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37849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A7CEB6-2937-44DD-A2AD-BF6EC8280F73}" type="datetimeFigureOut">
              <a:rPr lang="en-IN" smtClean="0"/>
              <a:t>08-11-2022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016923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7CEB6-2937-44DD-A2AD-BF6EC8280F73}" type="datetimeFigureOut">
              <a:rPr lang="en-IN" smtClean="0"/>
              <a:t>08-11-2022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57635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4034001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08-11-2022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60180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4A7CEB6-2937-44DD-A2AD-BF6EC8280F73}" type="datetimeFigureOut">
              <a:rPr lang="en-IN" smtClean="0"/>
              <a:t>08-11-2022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53A5E80-5D58-4BC2-AB97-263E05252A1B}" type="slidenum">
              <a:rPr lang="en-IN" smtClean="0"/>
              <a:t>‹#›</a:t>
            </a:fld>
            <a:endParaRPr lang="en-IN"/>
          </a:p>
        </p:txBody>
      </p:sp>
    </p:spTree>
    <p:extLst>
      <p:ext uri="{BB962C8B-B14F-4D97-AF65-F5344CB8AC3E}">
        <p14:creationId xmlns:p14="http://schemas.microsoft.com/office/powerpoint/2010/main" val="417352758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you-romantic-card-you-thank-907818/"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F53CD-FB78-06C9-4094-6A178427A5C3}"/>
              </a:ext>
            </a:extLst>
          </p:cNvPr>
          <p:cNvSpPr>
            <a:spLocks noGrp="1"/>
          </p:cNvSpPr>
          <p:nvPr>
            <p:ph type="title"/>
          </p:nvPr>
        </p:nvSpPr>
        <p:spPr>
          <a:xfrm>
            <a:off x="1633491" y="624110"/>
            <a:ext cx="10262587" cy="1968170"/>
          </a:xfrm>
        </p:spPr>
        <p:txBody>
          <a:bodyPr>
            <a:normAutofit fontScale="90000"/>
          </a:bodyPr>
          <a:lstStyle/>
          <a:p>
            <a:pPr algn="ctr"/>
            <a:r>
              <a:rPr lang="en-US" sz="2800" dirty="0">
                <a:solidFill>
                  <a:schemeClr val="tx1"/>
                </a:solidFill>
                <a:latin typeface="Bell MT" panose="02020503060305020303" pitchFamily="18" charset="0"/>
              </a:rPr>
              <a:t>SHRI VISHNU ENGINEERING COLLEGE FOR WOMEN</a:t>
            </a:r>
            <a:br>
              <a:rPr lang="en-US" sz="2800" dirty="0">
                <a:solidFill>
                  <a:schemeClr val="tx1"/>
                </a:solidFill>
                <a:latin typeface="Bell MT" panose="02020503060305020303" pitchFamily="18" charset="0"/>
              </a:rPr>
            </a:br>
            <a:r>
              <a:rPr lang="en-US" sz="2800" dirty="0">
                <a:solidFill>
                  <a:schemeClr val="tx1"/>
                </a:solidFill>
                <a:latin typeface="Bell MT" panose="02020503060305020303" pitchFamily="18" charset="0"/>
              </a:rPr>
              <a:t>(Autonomous)</a:t>
            </a:r>
            <a:br>
              <a:rPr lang="en-US" sz="2800" dirty="0">
                <a:solidFill>
                  <a:schemeClr val="tx1"/>
                </a:solidFill>
                <a:latin typeface="Bell MT" panose="02020503060305020303" pitchFamily="18" charset="0"/>
              </a:rPr>
            </a:br>
            <a:r>
              <a:rPr lang="en-US" sz="2700" b="1" dirty="0">
                <a:solidFill>
                  <a:schemeClr val="tx1"/>
                </a:solidFill>
                <a:latin typeface="Bell MT" panose="02020503060305020303" pitchFamily="18" charset="0"/>
              </a:rPr>
              <a:t>RADAR SYSTEM USING ARDUINO AND ULTRASONIC SENSOR</a:t>
            </a:r>
            <a:br>
              <a:rPr lang="en-US" sz="2800" dirty="0">
                <a:solidFill>
                  <a:schemeClr val="tx1"/>
                </a:solidFill>
                <a:latin typeface="Bell MT" panose="02020503060305020303" pitchFamily="18" charset="0"/>
              </a:rPr>
            </a:br>
            <a:br>
              <a:rPr lang="en-US" sz="2800" dirty="0">
                <a:solidFill>
                  <a:schemeClr val="tx1"/>
                </a:solidFill>
                <a:latin typeface="Bell MT" panose="02020503060305020303" pitchFamily="18" charset="0"/>
              </a:rPr>
            </a:br>
            <a:endParaRPr lang="en-IN" sz="2400" dirty="0">
              <a:solidFill>
                <a:schemeClr val="tx1"/>
              </a:solidFill>
              <a:latin typeface="Bell MT" panose="02020503060305020303" pitchFamily="18" charset="0"/>
            </a:endParaRPr>
          </a:p>
        </p:txBody>
      </p:sp>
      <p:sp>
        <p:nvSpPr>
          <p:cNvPr id="6" name="Content Placeholder 5">
            <a:extLst>
              <a:ext uri="{FF2B5EF4-FFF2-40B4-BE49-F238E27FC236}">
                <a16:creationId xmlns:a16="http://schemas.microsoft.com/office/drawing/2014/main" id="{F0A68311-96EF-45D0-6D90-7EE0ECBAF8D0}"/>
              </a:ext>
            </a:extLst>
          </p:cNvPr>
          <p:cNvSpPr>
            <a:spLocks noGrp="1"/>
          </p:cNvSpPr>
          <p:nvPr>
            <p:ph idx="1"/>
          </p:nvPr>
        </p:nvSpPr>
        <p:spPr>
          <a:xfrm>
            <a:off x="1925515" y="1905000"/>
            <a:ext cx="8528539" cy="4646720"/>
          </a:xfrm>
        </p:spPr>
        <p:txBody>
          <a:bodyPr>
            <a:normAutofit fontScale="55000" lnSpcReduction="20000"/>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2900" b="1" dirty="0">
                <a:latin typeface="Bell MT" panose="02020503060305020303" pitchFamily="18" charset="0"/>
              </a:rPr>
              <a:t>                                                                                                  Team Members:</a:t>
            </a:r>
          </a:p>
          <a:p>
            <a:pPr marL="0" indent="0">
              <a:buNone/>
            </a:pPr>
            <a:r>
              <a:rPr lang="en-IN" sz="2900" b="1" dirty="0">
                <a:latin typeface="Bell MT" panose="02020503060305020303" pitchFamily="18" charset="0"/>
              </a:rPr>
              <a:t>                                                                                                 20B01A05D5-P. Raga Vallika</a:t>
            </a:r>
          </a:p>
          <a:p>
            <a:pPr marL="0" indent="0">
              <a:buNone/>
            </a:pPr>
            <a:r>
              <a:rPr lang="en-IN" sz="2900" b="1" dirty="0">
                <a:latin typeface="Bell MT" panose="02020503060305020303" pitchFamily="18" charset="0"/>
              </a:rPr>
              <a:t>                                                                                                 20B01A05F1-S.Sadhana</a:t>
            </a:r>
          </a:p>
          <a:p>
            <a:pPr marL="0" indent="0">
              <a:buNone/>
            </a:pPr>
            <a:r>
              <a:rPr lang="en-IN" sz="2900" b="1" dirty="0">
                <a:latin typeface="Bell MT" panose="02020503060305020303" pitchFamily="18" charset="0"/>
              </a:rPr>
              <a:t>                                                                                                 20B01A05G1-Sk.Lohinaz</a:t>
            </a:r>
          </a:p>
          <a:p>
            <a:pPr marL="0" indent="0">
              <a:buNone/>
            </a:pPr>
            <a:r>
              <a:rPr lang="en-IN" sz="2900" b="1" dirty="0">
                <a:latin typeface="Bell MT" panose="02020503060305020303" pitchFamily="18" charset="0"/>
              </a:rPr>
              <a:t>                                                                                                 20B01A05H6-V.Kalyani</a:t>
            </a:r>
          </a:p>
          <a:p>
            <a:pPr marL="0" indent="0">
              <a:buNone/>
            </a:pPr>
            <a:r>
              <a:rPr lang="en-IN" sz="2900" b="1" dirty="0">
                <a:latin typeface="Bell MT" panose="02020503060305020303" pitchFamily="18" charset="0"/>
              </a:rPr>
              <a:t>                                                                                                 21B05A0514-Sk.Asma </a:t>
            </a:r>
          </a:p>
          <a:p>
            <a:pPr marL="0" indent="0">
              <a:buNone/>
            </a:pPr>
            <a:endParaRPr lang="en-IN" dirty="0"/>
          </a:p>
          <a:p>
            <a:pPr marL="0" indent="0">
              <a:buNone/>
            </a:pPr>
            <a:r>
              <a:rPr lang="en-IN" sz="2900" b="1" dirty="0"/>
              <a:t>Guide  by:</a:t>
            </a:r>
          </a:p>
          <a:p>
            <a:pPr marL="0" indent="0">
              <a:buNone/>
            </a:pPr>
            <a:r>
              <a:rPr lang="en-IN" sz="2900" b="1" dirty="0"/>
              <a:t>Mr. Surendhra Kumar</a:t>
            </a:r>
          </a:p>
        </p:txBody>
      </p:sp>
      <p:pic>
        <p:nvPicPr>
          <p:cNvPr id="4" name="Picture 3">
            <a:extLst>
              <a:ext uri="{FF2B5EF4-FFF2-40B4-BE49-F238E27FC236}">
                <a16:creationId xmlns:a16="http://schemas.microsoft.com/office/drawing/2014/main" id="{C701856E-6EB2-E78A-1EB0-F8C00E456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1" y="2592280"/>
            <a:ext cx="1714500" cy="1428255"/>
          </a:xfrm>
          <a:prstGeom prst="rect">
            <a:avLst/>
          </a:prstGeom>
        </p:spPr>
      </p:pic>
    </p:spTree>
    <p:extLst>
      <p:ext uri="{BB962C8B-B14F-4D97-AF65-F5344CB8AC3E}">
        <p14:creationId xmlns:p14="http://schemas.microsoft.com/office/powerpoint/2010/main" val="404402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a:extLst>
              <a:ext uri="{FF2B5EF4-FFF2-40B4-BE49-F238E27FC236}">
                <a16:creationId xmlns:a16="http://schemas.microsoft.com/office/drawing/2014/main" id="{EC7A63DB-180C-0F02-4B44-406195709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768" y="1851550"/>
            <a:ext cx="5294693" cy="2913881"/>
          </a:xfrm>
        </p:spPr>
      </p:pic>
      <p:sp>
        <p:nvSpPr>
          <p:cNvPr id="3" name="TextBox 2">
            <a:extLst>
              <a:ext uri="{FF2B5EF4-FFF2-40B4-BE49-F238E27FC236}">
                <a16:creationId xmlns:a16="http://schemas.microsoft.com/office/drawing/2014/main" id="{77DA593C-CDCB-9036-3B81-57E82B4122F5}"/>
              </a:ext>
            </a:extLst>
          </p:cNvPr>
          <p:cNvSpPr txBox="1"/>
          <p:nvPr/>
        </p:nvSpPr>
        <p:spPr>
          <a:xfrm>
            <a:off x="8212015" y="2294792"/>
            <a:ext cx="2699239" cy="923330"/>
          </a:xfrm>
          <a:prstGeom prst="rect">
            <a:avLst/>
          </a:prstGeom>
          <a:noFill/>
        </p:spPr>
        <p:txBody>
          <a:bodyPr wrap="square" rtlCol="0">
            <a:spAutoFit/>
          </a:bodyPr>
          <a:lstStyle/>
          <a:p>
            <a:r>
              <a:rPr lang="en-US" dirty="0"/>
              <a:t>Distance exceeds the range of radar range</a:t>
            </a:r>
          </a:p>
          <a:p>
            <a:endParaRPr lang="en-IN" dirty="0"/>
          </a:p>
        </p:txBody>
      </p:sp>
    </p:spTree>
    <p:extLst>
      <p:ext uri="{BB962C8B-B14F-4D97-AF65-F5344CB8AC3E}">
        <p14:creationId xmlns:p14="http://schemas.microsoft.com/office/powerpoint/2010/main" val="96085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2E3A4EB4-D01D-0FDB-9228-3753C3843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348" y="1598573"/>
            <a:ext cx="4616029" cy="2596517"/>
          </a:xfrm>
          <a:prstGeom prst="rect">
            <a:avLst/>
          </a:prstGeom>
          <a:ln>
            <a:noFill/>
          </a:ln>
          <a:effectLst>
            <a:outerShdw blurRad="292100" dist="139700" dir="2700000" algn="tl" rotWithShape="0">
              <a:srgbClr val="333333">
                <a:alpha val="65000"/>
              </a:srgbClr>
            </a:outerShdw>
          </a:effectLst>
        </p:spPr>
      </p:pic>
      <p:pic>
        <p:nvPicPr>
          <p:cNvPr id="3" name="Content Placeholder 8">
            <a:extLst>
              <a:ext uri="{FF2B5EF4-FFF2-40B4-BE49-F238E27FC236}">
                <a16:creationId xmlns:a16="http://schemas.microsoft.com/office/drawing/2014/main" id="{3A0E486A-F25D-3D9C-847A-FB624135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056" y="1598573"/>
            <a:ext cx="4536897" cy="255200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E0FAEDA-62E6-4A57-375A-FBDEDDDE37DB}"/>
              </a:ext>
            </a:extLst>
          </p:cNvPr>
          <p:cNvSpPr txBox="1"/>
          <p:nvPr/>
        </p:nvSpPr>
        <p:spPr>
          <a:xfrm>
            <a:off x="3138855" y="5037992"/>
            <a:ext cx="7288823" cy="461665"/>
          </a:xfrm>
          <a:prstGeom prst="rect">
            <a:avLst/>
          </a:prstGeom>
          <a:noFill/>
        </p:spPr>
        <p:txBody>
          <a:bodyPr wrap="square" rtlCol="0">
            <a:spAutoFit/>
          </a:bodyPr>
          <a:lstStyle/>
          <a:p>
            <a:r>
              <a:rPr lang="en-US" sz="2400" b="1" dirty="0">
                <a:latin typeface="Bell MT" panose="02020503060305020303" pitchFamily="18" charset="0"/>
              </a:rPr>
              <a:t>Sensor detects the objects at different distance</a:t>
            </a:r>
            <a:endParaRPr lang="en-IN" sz="2400" b="1" dirty="0">
              <a:latin typeface="Bell MT" panose="02020503060305020303" pitchFamily="18" charset="0"/>
            </a:endParaRPr>
          </a:p>
        </p:txBody>
      </p:sp>
    </p:spTree>
    <p:extLst>
      <p:ext uri="{BB962C8B-B14F-4D97-AF65-F5344CB8AC3E}">
        <p14:creationId xmlns:p14="http://schemas.microsoft.com/office/powerpoint/2010/main" val="946247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A3C8-1F41-B308-008F-EF031298679E}"/>
              </a:ext>
            </a:extLst>
          </p:cNvPr>
          <p:cNvSpPr>
            <a:spLocks noGrp="1"/>
          </p:cNvSpPr>
          <p:nvPr>
            <p:ph type="title"/>
          </p:nvPr>
        </p:nvSpPr>
        <p:spPr/>
        <p:txBody>
          <a:bodyPr>
            <a:normAutofit/>
          </a:bodyPr>
          <a:lstStyle/>
          <a:p>
            <a:r>
              <a:rPr lang="en-US" sz="3200" b="1" dirty="0">
                <a:solidFill>
                  <a:schemeClr val="tx1"/>
                </a:solidFill>
              </a:rPr>
              <a:t>Execution Video:</a:t>
            </a:r>
            <a:endParaRPr lang="en-IN" sz="3200" b="1" dirty="0">
              <a:solidFill>
                <a:schemeClr val="tx1"/>
              </a:solidFill>
            </a:endParaRPr>
          </a:p>
        </p:txBody>
      </p:sp>
      <p:pic>
        <p:nvPicPr>
          <p:cNvPr id="3" name="execution vedio">
            <a:hlinkClick r:id="" action="ppaction://media"/>
            <a:extLst>
              <a:ext uri="{FF2B5EF4-FFF2-40B4-BE49-F238E27FC236}">
                <a16:creationId xmlns:a16="http://schemas.microsoft.com/office/drawing/2014/main" id="{5ECEEFA7-09D5-75F0-C6AF-61A412BDB8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08718" y="1614196"/>
            <a:ext cx="9116009" cy="4297654"/>
          </a:xfrm>
        </p:spPr>
      </p:pic>
    </p:spTree>
    <p:extLst>
      <p:ext uri="{BB962C8B-B14F-4D97-AF65-F5344CB8AC3E}">
        <p14:creationId xmlns:p14="http://schemas.microsoft.com/office/powerpoint/2010/main" val="23467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7193-F716-B008-98A2-E7040B113B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0" y="1276350"/>
            <a:ext cx="6096000" cy="4305300"/>
          </a:xfrm>
          <a:prstGeom prst="rect">
            <a:avLst/>
          </a:prstGeom>
        </p:spPr>
      </p:pic>
    </p:spTree>
    <p:extLst>
      <p:ext uri="{BB962C8B-B14F-4D97-AF65-F5344CB8AC3E}">
        <p14:creationId xmlns:p14="http://schemas.microsoft.com/office/powerpoint/2010/main" val="341256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2E82-890F-F9AD-B798-0A1CE5755AF1}"/>
              </a:ext>
            </a:extLst>
          </p:cNvPr>
          <p:cNvSpPr>
            <a:spLocks noGrp="1"/>
          </p:cNvSpPr>
          <p:nvPr>
            <p:ph type="title"/>
          </p:nvPr>
        </p:nvSpPr>
        <p:spPr>
          <a:xfrm>
            <a:off x="1793288" y="816638"/>
            <a:ext cx="7480713" cy="1113762"/>
          </a:xfrm>
        </p:spPr>
        <p:txBody>
          <a:bodyPr/>
          <a:lstStyle/>
          <a:p>
            <a:r>
              <a:rPr lang="en-US" dirty="0">
                <a:solidFill>
                  <a:schemeClr val="tx1"/>
                </a:solidFill>
                <a:latin typeface="Bell MT" panose="02020503060305020303" pitchFamily="18" charset="0"/>
              </a:rPr>
              <a:t>Introduction:</a:t>
            </a:r>
            <a:endParaRPr lang="en-IN" dirty="0">
              <a:solidFill>
                <a:schemeClr val="tx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7FC8A4C0-EDF6-4F8C-1FFD-835D70CDE17B}"/>
              </a:ext>
            </a:extLst>
          </p:cNvPr>
          <p:cNvSpPr>
            <a:spLocks noGrp="1"/>
          </p:cNvSpPr>
          <p:nvPr>
            <p:ph idx="1"/>
          </p:nvPr>
        </p:nvSpPr>
        <p:spPr>
          <a:xfrm>
            <a:off x="2589212" y="1544715"/>
            <a:ext cx="8915400" cy="4625265"/>
          </a:xfrm>
        </p:spPr>
        <p:txBody>
          <a:bodyPr>
            <a:normAutofit/>
          </a:bodyPr>
          <a:lstStyle/>
          <a:p>
            <a:pPr marL="0" indent="0">
              <a:buNone/>
            </a:pPr>
            <a:endParaRPr lang="en-US" dirty="0"/>
          </a:p>
          <a:p>
            <a:r>
              <a:rPr lang="en-US" sz="2800" b="1" dirty="0">
                <a:latin typeface="Bell MT" panose="02020503060305020303" pitchFamily="18" charset="0"/>
              </a:rPr>
              <a:t>RADAR</a:t>
            </a:r>
            <a:r>
              <a:rPr lang="en-US" sz="2800" dirty="0">
                <a:latin typeface="Bell MT" panose="02020503060305020303" pitchFamily="18" charset="0"/>
              </a:rPr>
              <a:t> is a object-detection system</a:t>
            </a:r>
          </a:p>
          <a:p>
            <a:pPr marL="0" indent="0">
              <a:buNone/>
            </a:pPr>
            <a:r>
              <a:rPr lang="en-US" sz="2800" dirty="0">
                <a:latin typeface="Bell MT" panose="02020503060305020303" pitchFamily="18" charset="0"/>
              </a:rPr>
              <a:t>Transmitter producing electromagnetic waves</a:t>
            </a:r>
          </a:p>
          <a:p>
            <a:pPr marL="0" indent="0">
              <a:buNone/>
            </a:pPr>
            <a:endParaRPr lang="en-US" sz="2800" dirty="0">
              <a:latin typeface="Bell MT" panose="02020503060305020303" pitchFamily="18" charset="0"/>
            </a:endParaRPr>
          </a:p>
          <a:p>
            <a:r>
              <a:rPr lang="en-US" sz="2800" dirty="0">
                <a:latin typeface="Bell MT" panose="02020503060305020303" pitchFamily="18" charset="0"/>
              </a:rPr>
              <a:t> It Uses radio waves to determine the range, angle or velocity of objects</a:t>
            </a:r>
          </a:p>
          <a:p>
            <a:r>
              <a:rPr lang="en-US" sz="2800" dirty="0">
                <a:latin typeface="Bell MT" panose="02020503060305020303" pitchFamily="18" charset="0"/>
              </a:rPr>
              <a:t>Used to detect aircraft, ships, spacecraft ,guided missiles, motor vehicles, weather formations and terrain</a:t>
            </a:r>
            <a:endParaRPr lang="en-IN" sz="2800" dirty="0">
              <a:latin typeface="Bell MT" panose="02020503060305020303" pitchFamily="18" charset="0"/>
            </a:endParaRPr>
          </a:p>
        </p:txBody>
      </p:sp>
    </p:spTree>
    <p:extLst>
      <p:ext uri="{BB962C8B-B14F-4D97-AF65-F5344CB8AC3E}">
        <p14:creationId xmlns:p14="http://schemas.microsoft.com/office/powerpoint/2010/main" val="174655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16D0-053F-E797-DF25-FC0EA130FC33}"/>
              </a:ext>
            </a:extLst>
          </p:cNvPr>
          <p:cNvSpPr>
            <a:spLocks noGrp="1"/>
          </p:cNvSpPr>
          <p:nvPr>
            <p:ph type="title"/>
          </p:nvPr>
        </p:nvSpPr>
        <p:spPr>
          <a:xfrm>
            <a:off x="253587" y="85493"/>
            <a:ext cx="8596668" cy="561278"/>
          </a:xfrm>
        </p:spPr>
        <p:txBody>
          <a:bodyPr>
            <a:normAutofit fontScale="90000"/>
          </a:bodyPr>
          <a:lstStyle/>
          <a:p>
            <a:r>
              <a:rPr lang="en-US" dirty="0">
                <a:solidFill>
                  <a:schemeClr val="tx1"/>
                </a:solidFill>
              </a:rPr>
              <a:t>        </a:t>
            </a:r>
            <a:r>
              <a:rPr lang="en-US" sz="4000" dirty="0">
                <a:solidFill>
                  <a:schemeClr val="tx1"/>
                </a:solidFill>
                <a:latin typeface="Bell MT" panose="02020503060305020303" pitchFamily="18" charset="0"/>
              </a:rPr>
              <a:t>Abstract:</a:t>
            </a:r>
            <a:br>
              <a:rPr lang="en-US" sz="4000" dirty="0">
                <a:solidFill>
                  <a:schemeClr val="tx1"/>
                </a:solidFill>
                <a:latin typeface="Bell MT" panose="02020503060305020303" pitchFamily="18" charset="0"/>
              </a:rPr>
            </a:br>
            <a:br>
              <a:rPr lang="en-US" dirty="0">
                <a:solidFill>
                  <a:schemeClr val="tx1"/>
                </a:solidFill>
                <a:latin typeface="Bell MT" panose="02020503060305020303" pitchFamily="18" charset="0"/>
              </a:rPr>
            </a:br>
            <a:endParaRPr lang="en-IN" dirty="0">
              <a:solidFill>
                <a:schemeClr val="tx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897F8FD0-9628-7E05-FAD5-8022B4A9EA9B}"/>
              </a:ext>
            </a:extLst>
          </p:cNvPr>
          <p:cNvSpPr>
            <a:spLocks noGrp="1"/>
          </p:cNvSpPr>
          <p:nvPr>
            <p:ph idx="1"/>
          </p:nvPr>
        </p:nvSpPr>
        <p:spPr>
          <a:xfrm>
            <a:off x="1130095" y="1170878"/>
            <a:ext cx="8596668" cy="4870484"/>
          </a:xfrm>
        </p:spPr>
        <p:txBody>
          <a:bodyPr>
            <a:noAutofit/>
          </a:bodyPr>
          <a:lstStyle/>
          <a:p>
            <a:pPr marL="0" indent="0" algn="just">
              <a:buNone/>
            </a:pPr>
            <a:r>
              <a:rPr lang="en-US" sz="2800" dirty="0">
                <a:latin typeface="Bell MT" panose="02020503060305020303" pitchFamily="18" charset="0"/>
              </a:rPr>
              <a:t>To detect the any object in its defined range and give a visual representation of detected object .with respect to these we are also providing angle or position of the object and distance of the object The major component of these system are ultrasonic-sensor , servo motor and the Arduino</a:t>
            </a:r>
          </a:p>
          <a:p>
            <a:pPr algn="just">
              <a:buFont typeface="Wingdings" panose="05000000000000000000" pitchFamily="2" charset="2"/>
              <a:buChar char="v"/>
            </a:pPr>
            <a:r>
              <a:rPr lang="en-US" sz="2800" u="sng" dirty="0">
                <a:latin typeface="Bell MT" panose="02020503060305020303" pitchFamily="18" charset="0"/>
              </a:rPr>
              <a:t>Hardware Components</a:t>
            </a:r>
            <a:r>
              <a:rPr lang="en-US" sz="2800" dirty="0">
                <a:latin typeface="Bell MT" panose="02020503060305020303" pitchFamily="18" charset="0"/>
              </a:rPr>
              <a:t>:</a:t>
            </a:r>
          </a:p>
          <a:p>
            <a:pPr marL="0" indent="0" algn="just">
              <a:buNone/>
            </a:pPr>
            <a:r>
              <a:rPr lang="en-US" sz="2800" dirty="0">
                <a:latin typeface="Bell MT" panose="02020503060305020303" pitchFamily="18" charset="0"/>
              </a:rPr>
              <a:t>          Servo motor, Ultrasonic sensor, Arduino UNO</a:t>
            </a:r>
          </a:p>
          <a:p>
            <a:pPr algn="just">
              <a:buFont typeface="Wingdings" panose="05000000000000000000" pitchFamily="2" charset="2"/>
              <a:buChar char="v"/>
            </a:pPr>
            <a:r>
              <a:rPr lang="en-US" sz="2800" u="sng" dirty="0">
                <a:latin typeface="Bell MT" panose="02020503060305020303" pitchFamily="18" charset="0"/>
              </a:rPr>
              <a:t>Software Components</a:t>
            </a:r>
            <a:r>
              <a:rPr lang="en-US" sz="2800" dirty="0">
                <a:latin typeface="Bell MT" panose="02020503060305020303" pitchFamily="18" charset="0"/>
              </a:rPr>
              <a:t>:</a:t>
            </a:r>
          </a:p>
          <a:p>
            <a:pPr marL="0" indent="0" algn="just">
              <a:buNone/>
            </a:pPr>
            <a:r>
              <a:rPr lang="en-US" sz="2800" dirty="0">
                <a:latin typeface="Bell MT" panose="02020503060305020303" pitchFamily="18" charset="0"/>
              </a:rPr>
              <a:t>           Arduino IDE , Processing IDE</a:t>
            </a:r>
          </a:p>
          <a:p>
            <a:pPr algn="just">
              <a:buFont typeface="Wingdings" panose="05000000000000000000" pitchFamily="2" charset="2"/>
              <a:buChar char="v"/>
            </a:pPr>
            <a:endParaRPr lang="en-US" sz="2800" dirty="0">
              <a:latin typeface="Bell MT" panose="02020503060305020303" pitchFamily="18" charset="0"/>
            </a:endParaRPr>
          </a:p>
          <a:p>
            <a:pPr algn="just">
              <a:buFont typeface="Wingdings" panose="05000000000000000000" pitchFamily="2" charset="2"/>
              <a:buChar char="v"/>
            </a:pPr>
            <a:endParaRPr lang="en-IN" sz="2800" dirty="0">
              <a:latin typeface="Bell MT" panose="02020503060305020303" pitchFamily="18" charset="0"/>
            </a:endParaRPr>
          </a:p>
        </p:txBody>
      </p:sp>
    </p:spTree>
    <p:extLst>
      <p:ext uri="{BB962C8B-B14F-4D97-AF65-F5344CB8AC3E}">
        <p14:creationId xmlns:p14="http://schemas.microsoft.com/office/powerpoint/2010/main" val="262703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2E3-BF0E-1681-BB7E-C96D26DC2F13}"/>
              </a:ext>
            </a:extLst>
          </p:cNvPr>
          <p:cNvSpPr>
            <a:spLocks noGrp="1"/>
          </p:cNvSpPr>
          <p:nvPr>
            <p:ph type="title"/>
          </p:nvPr>
        </p:nvSpPr>
        <p:spPr>
          <a:xfrm>
            <a:off x="1761894" y="646771"/>
            <a:ext cx="2074126" cy="802888"/>
          </a:xfrm>
        </p:spPr>
        <p:txBody>
          <a:bodyPr>
            <a:normAutofit/>
          </a:bodyPr>
          <a:lstStyle/>
          <a:p>
            <a:r>
              <a:rPr lang="en-US" sz="3200" b="1" dirty="0">
                <a:solidFill>
                  <a:schemeClr val="tx1"/>
                </a:solidFill>
                <a:latin typeface="Bell MT" panose="02020503060305020303" pitchFamily="18" charset="0"/>
              </a:rPr>
              <a:t>Circuit</a:t>
            </a:r>
            <a:endParaRPr lang="en-IN" sz="3200" b="1" dirty="0">
              <a:solidFill>
                <a:schemeClr val="tx1"/>
              </a:solidFill>
              <a:latin typeface="Bell MT" panose="02020503060305020303" pitchFamily="18" charset="0"/>
            </a:endParaRPr>
          </a:p>
        </p:txBody>
      </p:sp>
      <p:pic>
        <p:nvPicPr>
          <p:cNvPr id="3" name="Content Placeholder 2" descr="Screenshot_20221108_103332">
            <a:extLst>
              <a:ext uri="{FF2B5EF4-FFF2-40B4-BE49-F238E27FC236}">
                <a16:creationId xmlns:a16="http://schemas.microsoft.com/office/drawing/2014/main" id="{CCC5603B-BA0A-E1A0-E8EC-9786648C1508}"/>
              </a:ext>
            </a:extLst>
          </p:cNvPr>
          <p:cNvPicPr>
            <a:picLocks noGrp="1" noChangeAspect="1"/>
          </p:cNvPicPr>
          <p:nvPr/>
        </p:nvPicPr>
        <p:blipFill>
          <a:blip r:embed="rId2"/>
          <a:stretch>
            <a:fillRect/>
          </a:stretch>
        </p:blipFill>
        <p:spPr>
          <a:xfrm>
            <a:off x="3201670" y="1540193"/>
            <a:ext cx="5788660" cy="3777615"/>
          </a:xfrm>
          <a:prstGeom prst="rect">
            <a:avLst/>
          </a:prstGeom>
        </p:spPr>
      </p:pic>
    </p:spTree>
    <p:extLst>
      <p:ext uri="{BB962C8B-B14F-4D97-AF65-F5344CB8AC3E}">
        <p14:creationId xmlns:p14="http://schemas.microsoft.com/office/powerpoint/2010/main" val="116204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0354-01F6-4594-1CE0-099979BBFD77}"/>
              </a:ext>
            </a:extLst>
          </p:cNvPr>
          <p:cNvSpPr>
            <a:spLocks noGrp="1"/>
          </p:cNvSpPr>
          <p:nvPr>
            <p:ph type="title"/>
          </p:nvPr>
        </p:nvSpPr>
        <p:spPr>
          <a:xfrm>
            <a:off x="677334" y="609600"/>
            <a:ext cx="8596668" cy="1183689"/>
          </a:xfrm>
        </p:spPr>
        <p:txBody>
          <a:bodyPr>
            <a:normAutofit fontScale="90000"/>
          </a:bodyPr>
          <a:lstStyle/>
          <a:p>
            <a:pPr marL="571500" indent="-571500">
              <a:buFont typeface="Wingdings" panose="05000000000000000000" pitchFamily="2" charset="2"/>
              <a:buChar char="Ø"/>
            </a:pPr>
            <a:r>
              <a:rPr lang="en-US" dirty="0">
                <a:solidFill>
                  <a:schemeClr val="tx1"/>
                </a:solidFill>
                <a:latin typeface="Bell MT" panose="02020503060305020303" pitchFamily="18" charset="0"/>
              </a:rPr>
              <a:t>    Design: </a:t>
            </a:r>
            <a:br>
              <a:rPr lang="en-US" dirty="0">
                <a:solidFill>
                  <a:schemeClr val="tx1"/>
                </a:solidFill>
                <a:latin typeface="Bell MT" panose="02020503060305020303" pitchFamily="18" charset="0"/>
              </a:rPr>
            </a:br>
            <a:r>
              <a:rPr lang="en-US" dirty="0">
                <a:solidFill>
                  <a:schemeClr val="tx1"/>
                </a:solidFill>
                <a:latin typeface="Bell MT" panose="02020503060305020303" pitchFamily="18" charset="0"/>
              </a:rPr>
              <a:t>                 </a:t>
            </a:r>
            <a:br>
              <a:rPr lang="en-US" dirty="0">
                <a:solidFill>
                  <a:schemeClr val="tx1"/>
                </a:solidFill>
                <a:latin typeface="Bell MT" panose="02020503060305020303" pitchFamily="18" charset="0"/>
              </a:rPr>
            </a:br>
            <a:r>
              <a:rPr lang="en-US" sz="3100" dirty="0">
                <a:solidFill>
                  <a:schemeClr val="tx1"/>
                </a:solidFill>
                <a:latin typeface="Bell MT" panose="02020503060305020303" pitchFamily="18" charset="0"/>
              </a:rPr>
              <a:t>Usecase diagram</a:t>
            </a:r>
            <a:br>
              <a:rPr lang="en-US" dirty="0">
                <a:solidFill>
                  <a:schemeClr val="tx1"/>
                </a:solidFill>
                <a:latin typeface="Bell MT" panose="02020503060305020303" pitchFamily="18" charset="0"/>
              </a:rPr>
            </a:br>
            <a:br>
              <a:rPr lang="en-US" dirty="0">
                <a:solidFill>
                  <a:schemeClr val="tx1"/>
                </a:solidFill>
                <a:latin typeface="Bell MT" panose="02020503060305020303" pitchFamily="18" charset="0"/>
              </a:rPr>
            </a:br>
            <a:endParaRPr lang="en-IN" dirty="0">
              <a:solidFill>
                <a:schemeClr val="tx1"/>
              </a:solidFill>
              <a:latin typeface="Bell MT" panose="02020503060305020303" pitchFamily="18" charset="0"/>
            </a:endParaRPr>
          </a:p>
        </p:txBody>
      </p:sp>
      <p:pic>
        <p:nvPicPr>
          <p:cNvPr id="9" name="Content Placeholder 8">
            <a:extLst>
              <a:ext uri="{FF2B5EF4-FFF2-40B4-BE49-F238E27FC236}">
                <a16:creationId xmlns:a16="http://schemas.microsoft.com/office/drawing/2014/main" id="{01D49F50-A101-1E93-9449-F7E078994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333" y="2156177"/>
            <a:ext cx="11604978" cy="5068711"/>
          </a:xfrm>
        </p:spPr>
      </p:pic>
    </p:spTree>
    <p:extLst>
      <p:ext uri="{BB962C8B-B14F-4D97-AF65-F5344CB8AC3E}">
        <p14:creationId xmlns:p14="http://schemas.microsoft.com/office/powerpoint/2010/main" val="58940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99E2-FB55-B4BF-09DD-9F5EDD6FA8AD}"/>
              </a:ext>
            </a:extLst>
          </p:cNvPr>
          <p:cNvSpPr>
            <a:spLocks noGrp="1"/>
          </p:cNvSpPr>
          <p:nvPr>
            <p:ph type="title"/>
          </p:nvPr>
        </p:nvSpPr>
        <p:spPr>
          <a:xfrm>
            <a:off x="1840089" y="624110"/>
            <a:ext cx="3872089" cy="888601"/>
          </a:xfrm>
        </p:spPr>
        <p:txBody>
          <a:bodyPr>
            <a:normAutofit/>
          </a:bodyPr>
          <a:lstStyle/>
          <a:p>
            <a:r>
              <a:rPr lang="en-US" sz="3200" b="1" dirty="0">
                <a:solidFill>
                  <a:schemeClr val="tx1"/>
                </a:solidFill>
                <a:latin typeface="Bell MT" panose="02020503060305020303" pitchFamily="18" charset="0"/>
              </a:rPr>
              <a:t>Activity diagram</a:t>
            </a:r>
            <a:endParaRPr lang="en-IN" sz="3200" b="1" dirty="0">
              <a:solidFill>
                <a:schemeClr val="tx1"/>
              </a:solidFill>
              <a:latin typeface="Bell MT" panose="02020503060305020303" pitchFamily="18" charset="0"/>
            </a:endParaRPr>
          </a:p>
        </p:txBody>
      </p:sp>
      <p:pic>
        <p:nvPicPr>
          <p:cNvPr id="5" name="Picture 4">
            <a:extLst>
              <a:ext uri="{FF2B5EF4-FFF2-40B4-BE49-F238E27FC236}">
                <a16:creationId xmlns:a16="http://schemas.microsoft.com/office/drawing/2014/main" id="{421A7F4F-BA63-0EB6-75EE-89177997F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298" y="1388533"/>
            <a:ext cx="6449404" cy="5238046"/>
          </a:xfrm>
          <a:prstGeom prst="rect">
            <a:avLst/>
          </a:prstGeom>
        </p:spPr>
      </p:pic>
    </p:spTree>
    <p:extLst>
      <p:ext uri="{BB962C8B-B14F-4D97-AF65-F5344CB8AC3E}">
        <p14:creationId xmlns:p14="http://schemas.microsoft.com/office/powerpoint/2010/main" val="360502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A605-F887-2507-062F-93DDDC899657}"/>
              </a:ext>
            </a:extLst>
          </p:cNvPr>
          <p:cNvSpPr>
            <a:spLocks noGrp="1"/>
          </p:cNvSpPr>
          <p:nvPr>
            <p:ph type="title"/>
          </p:nvPr>
        </p:nvSpPr>
        <p:spPr>
          <a:xfrm>
            <a:off x="1817512" y="733778"/>
            <a:ext cx="2438400" cy="711200"/>
          </a:xfrm>
        </p:spPr>
        <p:txBody>
          <a:bodyPr/>
          <a:lstStyle/>
          <a:p>
            <a:r>
              <a:rPr lang="en-US" sz="2800" b="1" dirty="0">
                <a:solidFill>
                  <a:schemeClr val="tx1"/>
                </a:solidFill>
                <a:latin typeface="Bell MT" panose="02020503060305020303" pitchFamily="18" charset="0"/>
              </a:rPr>
              <a:t>Class diagram</a:t>
            </a:r>
            <a:endParaRPr lang="en-IN" b="1" dirty="0">
              <a:latin typeface="Bell MT" panose="02020503060305020303" pitchFamily="18" charset="0"/>
            </a:endParaRPr>
          </a:p>
        </p:txBody>
      </p:sp>
      <p:pic>
        <p:nvPicPr>
          <p:cNvPr id="5" name="Picture 4">
            <a:extLst>
              <a:ext uri="{FF2B5EF4-FFF2-40B4-BE49-F238E27FC236}">
                <a16:creationId xmlns:a16="http://schemas.microsoft.com/office/drawing/2014/main" id="{B95371CE-B217-6C2A-F143-3D7DF7C7B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356" y="1806221"/>
            <a:ext cx="8003822" cy="4413957"/>
          </a:xfrm>
          <a:prstGeom prst="rect">
            <a:avLst/>
          </a:prstGeom>
        </p:spPr>
      </p:pic>
    </p:spTree>
    <p:extLst>
      <p:ext uri="{BB962C8B-B14F-4D97-AF65-F5344CB8AC3E}">
        <p14:creationId xmlns:p14="http://schemas.microsoft.com/office/powerpoint/2010/main" val="294125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70F8-AB6C-F3C0-45B1-A04E6165608D}"/>
              </a:ext>
            </a:extLst>
          </p:cNvPr>
          <p:cNvSpPr>
            <a:spLocks noGrp="1"/>
          </p:cNvSpPr>
          <p:nvPr>
            <p:ph type="title"/>
          </p:nvPr>
        </p:nvSpPr>
        <p:spPr>
          <a:xfrm>
            <a:off x="1718388" y="561966"/>
            <a:ext cx="3671297" cy="640445"/>
          </a:xfrm>
        </p:spPr>
        <p:txBody>
          <a:bodyPr>
            <a:normAutofit/>
          </a:bodyPr>
          <a:lstStyle/>
          <a:p>
            <a:r>
              <a:rPr lang="en-US" sz="3200" b="1" dirty="0">
                <a:solidFill>
                  <a:schemeClr val="tx1"/>
                </a:solidFill>
                <a:latin typeface="Bell MT" panose="02020503060305020303" pitchFamily="18" charset="0"/>
              </a:rPr>
              <a:t>Implementation</a:t>
            </a:r>
            <a:r>
              <a:rPr lang="en-US" sz="3200" dirty="0">
                <a:solidFill>
                  <a:schemeClr val="tx1"/>
                </a:solidFill>
                <a:latin typeface="Bell MT" panose="02020503060305020303" pitchFamily="18" charset="0"/>
              </a:rPr>
              <a:t>:</a:t>
            </a:r>
            <a:endParaRPr lang="en-IN" sz="3200" dirty="0">
              <a:solidFill>
                <a:schemeClr val="tx1"/>
              </a:solidFill>
              <a:latin typeface="Bell MT" panose="02020503060305020303" pitchFamily="18" charset="0"/>
            </a:endParaRPr>
          </a:p>
        </p:txBody>
      </p:sp>
      <p:pic>
        <p:nvPicPr>
          <p:cNvPr id="13" name="Content Placeholder 12">
            <a:extLst>
              <a:ext uri="{FF2B5EF4-FFF2-40B4-BE49-F238E27FC236}">
                <a16:creationId xmlns:a16="http://schemas.microsoft.com/office/drawing/2014/main" id="{10B21E97-664D-0E8E-CE1C-D442BB84C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518" y="1318122"/>
            <a:ext cx="3932616" cy="2226589"/>
          </a:xfrm>
          <a:prstGeom prst="rect">
            <a:avLst/>
          </a:prstGeom>
          <a:ln>
            <a:noFill/>
          </a:ln>
          <a:effectLst>
            <a:outerShdw blurRad="292100" dist="139700" dir="2700000" algn="tl" rotWithShape="0">
              <a:srgbClr val="333333">
                <a:alpha val="65000"/>
              </a:srgbClr>
            </a:outerShdw>
          </a:effectLst>
        </p:spPr>
      </p:pic>
      <p:pic>
        <p:nvPicPr>
          <p:cNvPr id="3" name="Content Placeholder 12">
            <a:extLst>
              <a:ext uri="{FF2B5EF4-FFF2-40B4-BE49-F238E27FC236}">
                <a16:creationId xmlns:a16="http://schemas.microsoft.com/office/drawing/2014/main" id="{BB0CABE6-6002-78B9-866D-F613FDAC7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866" y="1202411"/>
            <a:ext cx="3932616" cy="2226589"/>
          </a:xfrm>
          <a:prstGeom prst="rect">
            <a:avLst/>
          </a:prstGeom>
          <a:ln>
            <a:noFill/>
          </a:ln>
          <a:effectLst>
            <a:outerShdw blurRad="292100" dist="139700" dir="2700000" algn="tl" rotWithShape="0">
              <a:srgbClr val="333333">
                <a:alpha val="65000"/>
              </a:srgbClr>
            </a:outerShdw>
          </a:effectLst>
        </p:spPr>
      </p:pic>
      <p:pic>
        <p:nvPicPr>
          <p:cNvPr id="4" name="Content Placeholder 20">
            <a:extLst>
              <a:ext uri="{FF2B5EF4-FFF2-40B4-BE49-F238E27FC236}">
                <a16:creationId xmlns:a16="http://schemas.microsoft.com/office/drawing/2014/main" id="{798271CF-5816-296C-2966-D372D29B1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668" y="4069446"/>
            <a:ext cx="4955822" cy="2705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896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4196-4B02-DB1B-575D-BB006362EDF6}"/>
              </a:ext>
            </a:extLst>
          </p:cNvPr>
          <p:cNvSpPr>
            <a:spLocks noGrp="1"/>
          </p:cNvSpPr>
          <p:nvPr>
            <p:ph type="title"/>
          </p:nvPr>
        </p:nvSpPr>
        <p:spPr>
          <a:xfrm>
            <a:off x="1784839" y="624110"/>
            <a:ext cx="2338753" cy="1280890"/>
          </a:xfrm>
        </p:spPr>
        <p:txBody>
          <a:bodyPr>
            <a:normAutofit/>
          </a:bodyPr>
          <a:lstStyle/>
          <a:p>
            <a:r>
              <a:rPr lang="en-US" sz="3200" b="1" dirty="0">
                <a:solidFill>
                  <a:schemeClr val="tx1"/>
                </a:solidFill>
                <a:latin typeface="Bell MT" panose="02020503060305020303" pitchFamily="18" charset="0"/>
              </a:rPr>
              <a:t>Testcases</a:t>
            </a:r>
            <a:br>
              <a:rPr lang="en-US" sz="3200" dirty="0">
                <a:solidFill>
                  <a:schemeClr val="tx1"/>
                </a:solidFill>
              </a:rPr>
            </a:br>
            <a:endParaRPr lang="en-IN" sz="3200" dirty="0">
              <a:solidFill>
                <a:schemeClr val="tx1"/>
              </a:solidFill>
            </a:endParaRPr>
          </a:p>
        </p:txBody>
      </p:sp>
      <p:pic>
        <p:nvPicPr>
          <p:cNvPr id="5" name="Content Placeholder 4">
            <a:extLst>
              <a:ext uri="{FF2B5EF4-FFF2-40B4-BE49-F238E27FC236}">
                <a16:creationId xmlns:a16="http://schemas.microsoft.com/office/drawing/2014/main" id="{A696667F-34F1-C4C7-B8A3-B651D93BC6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777" y="2101362"/>
            <a:ext cx="4646243" cy="3156438"/>
          </a:xfrm>
        </p:spPr>
      </p:pic>
      <p:sp>
        <p:nvSpPr>
          <p:cNvPr id="3" name="TextBox 2">
            <a:extLst>
              <a:ext uri="{FF2B5EF4-FFF2-40B4-BE49-F238E27FC236}">
                <a16:creationId xmlns:a16="http://schemas.microsoft.com/office/drawing/2014/main" id="{21514DBC-90C0-13D9-2471-6D0B0DF5AAC8}"/>
              </a:ext>
            </a:extLst>
          </p:cNvPr>
          <p:cNvSpPr txBox="1"/>
          <p:nvPr/>
        </p:nvSpPr>
        <p:spPr>
          <a:xfrm>
            <a:off x="6453554" y="2567354"/>
            <a:ext cx="3807069" cy="923330"/>
          </a:xfrm>
          <a:prstGeom prst="rect">
            <a:avLst/>
          </a:prstGeom>
          <a:noFill/>
        </p:spPr>
        <p:txBody>
          <a:bodyPr wrap="square" rtlCol="0">
            <a:spAutoFit/>
          </a:bodyPr>
          <a:lstStyle/>
          <a:p>
            <a:r>
              <a:rPr lang="en-US" dirty="0">
                <a:latin typeface="Bell MT" panose="02020503060305020303" pitchFamily="18" charset="0"/>
              </a:rPr>
              <a:t>When there is no object placed Infront of the sensor</a:t>
            </a:r>
          </a:p>
          <a:p>
            <a:endParaRPr lang="en-IN" dirty="0"/>
          </a:p>
        </p:txBody>
      </p:sp>
    </p:spTree>
    <p:extLst>
      <p:ext uri="{BB962C8B-B14F-4D97-AF65-F5344CB8AC3E}">
        <p14:creationId xmlns:p14="http://schemas.microsoft.com/office/powerpoint/2010/main" val="381241904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336</TotalTime>
  <Words>220</Words>
  <Application>Microsoft Office PowerPoint</Application>
  <PresentationFormat>Widescreen</PresentationFormat>
  <Paragraphs>40</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Bell MT</vt:lpstr>
      <vt:lpstr>Century Gothic</vt:lpstr>
      <vt:lpstr>Wingdings</vt:lpstr>
      <vt:lpstr>Wingdings 3</vt:lpstr>
      <vt:lpstr>Wisp</vt:lpstr>
      <vt:lpstr>SHRI VISHNU ENGINEERING COLLEGE FOR WOMEN (Autonomous) RADAR SYSTEM USING ARDUINO AND ULTRASONIC SENSOR  </vt:lpstr>
      <vt:lpstr>Introduction:</vt:lpstr>
      <vt:lpstr>        Abstract:  </vt:lpstr>
      <vt:lpstr>Circuit</vt:lpstr>
      <vt:lpstr>    Design:                    Usecase diagram  </vt:lpstr>
      <vt:lpstr>Activity diagram</vt:lpstr>
      <vt:lpstr>Class diagram</vt:lpstr>
      <vt:lpstr>Implementation:</vt:lpstr>
      <vt:lpstr>Testcases </vt:lpstr>
      <vt:lpstr>PowerPoint Presentation</vt:lpstr>
      <vt:lpstr>PowerPoint Presentation</vt:lpstr>
      <vt:lpstr>Execution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Testcases:</dc:title>
  <dc:creator>Kalyani</dc:creator>
  <cp:lastModifiedBy>Shaik Lohi</cp:lastModifiedBy>
  <cp:revision>12</cp:revision>
  <dcterms:created xsi:type="dcterms:W3CDTF">2022-11-06T11:28:44Z</dcterms:created>
  <dcterms:modified xsi:type="dcterms:W3CDTF">2022-11-08T07:34:35Z</dcterms:modified>
</cp:coreProperties>
</file>